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66" r:id="rId4"/>
    <p:sldId id="258" r:id="rId5"/>
    <p:sldId id="259" r:id="rId6"/>
    <p:sldId id="260" r:id="rId7"/>
    <p:sldId id="261" r:id="rId8"/>
    <p:sldId id="267" r:id="rId9"/>
    <p:sldId id="268" r:id="rId10"/>
    <p:sldId id="269" r:id="rId11"/>
    <p:sldId id="270" r:id="rId12"/>
    <p:sldId id="262" r:id="rId13"/>
    <p:sldId id="263" r:id="rId14"/>
    <p:sldId id="264" r:id="rId15"/>
    <p:sldId id="265"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Open Sans" panose="020B0604020202020204" charset="0"/>
      <p:regular r:id="rId22"/>
    </p:embeddedFont>
    <p:embeddedFont>
      <p:font typeface="Roboto" panose="020B0604020202020204" charset="0"/>
      <p:regular r:id="rId23"/>
    </p:embeddedFont>
    <p:embeddedFont>
      <p:font typeface="Roboto Medium"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892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marL="0" indent="0" algn="ctr">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HEALTHCARE PATIENT ANALYTICS</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333F70"/>
                </a:solidFill>
                <a:latin typeface="Open Sans" pitchFamily="34" charset="0"/>
                <a:ea typeface="Open Sans" pitchFamily="34" charset="-122"/>
                <a:cs typeface="Open Sans" pitchFamily="34" charset="-120"/>
              </a:rPr>
              <a:t>PREPARED BY PRABHAYYA .</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29292" y="777030"/>
            <a:ext cx="5571846" cy="584775"/>
          </a:xfrm>
          <a:prstGeom prst="rect">
            <a:avLst/>
          </a:prstGeom>
        </p:spPr>
        <p:txBody>
          <a:bodyPr wrap="none">
            <a:spAutoFit/>
          </a:bodyPr>
          <a:lstStyle/>
          <a:p>
            <a:r>
              <a:rPr lang="en-US" sz="3200" b="1" dirty="0"/>
              <a:t>Hospital Stay Duration Analysis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697" y="1686910"/>
            <a:ext cx="8261131" cy="5171095"/>
          </a:xfrm>
          <a:prstGeom prst="rect">
            <a:avLst/>
          </a:prstGeom>
        </p:spPr>
      </p:pic>
      <p:sp>
        <p:nvSpPr>
          <p:cNvPr id="5" name="Rectangle 4"/>
          <p:cNvSpPr/>
          <p:nvPr/>
        </p:nvSpPr>
        <p:spPr>
          <a:xfrm>
            <a:off x="9080938" y="3514636"/>
            <a:ext cx="4556234" cy="1200329"/>
          </a:xfrm>
          <a:prstGeom prst="rect">
            <a:avLst/>
          </a:prstGeom>
        </p:spPr>
        <p:txBody>
          <a:bodyPr wrap="square">
            <a:spAutoFit/>
          </a:bodyPr>
          <a:lstStyle/>
          <a:p>
            <a:r>
              <a:rPr lang="en-US" b="1" dirty="0"/>
              <a:t>Top 3 Treatments with Lowest Readmissions:</a:t>
            </a:r>
            <a:endParaRPr lang="en-US" dirty="0"/>
          </a:p>
          <a:p>
            <a:pPr>
              <a:buFont typeface="+mj-lt"/>
              <a:buAutoNum type="arabicPeriod"/>
            </a:pPr>
            <a:r>
              <a:rPr lang="en-US" b="1" dirty="0"/>
              <a:t>Observation</a:t>
            </a:r>
            <a:r>
              <a:rPr lang="en-US" dirty="0"/>
              <a:t> – 37.0% readmission rate</a:t>
            </a:r>
          </a:p>
          <a:p>
            <a:pPr>
              <a:buFont typeface="+mj-lt"/>
              <a:buAutoNum type="arabicPeriod"/>
            </a:pPr>
            <a:r>
              <a:rPr lang="en-US" b="1" dirty="0"/>
              <a:t>Lifestyle Change</a:t>
            </a:r>
            <a:r>
              <a:rPr lang="en-US" dirty="0"/>
              <a:t> – 44.2% readmission rate</a:t>
            </a:r>
          </a:p>
          <a:p>
            <a:pPr>
              <a:buFont typeface="+mj-lt"/>
              <a:buAutoNum type="arabicPeriod"/>
            </a:pPr>
            <a:r>
              <a:rPr lang="en-US" b="1" dirty="0"/>
              <a:t>Therapy</a:t>
            </a:r>
            <a:r>
              <a:rPr lang="en-US" dirty="0"/>
              <a:t> – 45.7% readmission rate</a:t>
            </a:r>
          </a:p>
        </p:txBody>
      </p:sp>
    </p:spTree>
    <p:extLst>
      <p:ext uri="{BB962C8B-B14F-4D97-AF65-F5344CB8AC3E}">
        <p14:creationId xmlns:p14="http://schemas.microsoft.com/office/powerpoint/2010/main" val="1378217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56015" y="572079"/>
            <a:ext cx="9668672" cy="584775"/>
          </a:xfrm>
          <a:prstGeom prst="rect">
            <a:avLst/>
          </a:prstGeom>
        </p:spPr>
        <p:txBody>
          <a:bodyPr wrap="none">
            <a:spAutoFit/>
          </a:bodyPr>
          <a:lstStyle/>
          <a:p>
            <a:r>
              <a:rPr lang="en-US" sz="3200" b="1" dirty="0"/>
              <a:t>Most Effective Treatments Based on Readmission Rates </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289" y="1576552"/>
            <a:ext cx="12754304" cy="5569490"/>
          </a:xfrm>
          <a:prstGeom prst="rect">
            <a:avLst/>
          </a:prstGeom>
        </p:spPr>
      </p:pic>
    </p:spTree>
    <p:extLst>
      <p:ext uri="{BB962C8B-B14F-4D97-AF65-F5344CB8AC3E}">
        <p14:creationId xmlns:p14="http://schemas.microsoft.com/office/powerpoint/2010/main" val="2638820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5186" y="420529"/>
            <a:ext cx="3823097" cy="477798"/>
          </a:xfrm>
          <a:prstGeom prst="rect">
            <a:avLst/>
          </a:prstGeom>
          <a:noFill/>
          <a:ln/>
        </p:spPr>
        <p:txBody>
          <a:bodyPr wrap="none" lIns="0" tIns="0" rIns="0" bIns="0" rtlCol="0" anchor="t"/>
          <a:lstStyle/>
          <a:p>
            <a:pPr marL="0" indent="0">
              <a:lnSpc>
                <a:spcPts val="3750"/>
              </a:lnSpc>
              <a:buNone/>
            </a:pPr>
            <a:r>
              <a:rPr lang="en-US" sz="3000" b="1" dirty="0">
                <a:solidFill>
                  <a:srgbClr val="333F70"/>
                </a:solidFill>
                <a:latin typeface="Unbounded Bold" pitchFamily="34" charset="0"/>
                <a:ea typeface="Unbounded Bold" pitchFamily="34" charset="-122"/>
                <a:cs typeface="Unbounded Bold" pitchFamily="34" charset="-120"/>
              </a:rPr>
              <a:t> </a:t>
            </a:r>
            <a:endParaRPr lang="en-US" sz="3000" dirty="0"/>
          </a:p>
        </p:txBody>
      </p:sp>
      <p:sp>
        <p:nvSpPr>
          <p:cNvPr id="3" name="Text 1"/>
          <p:cNvSpPr/>
          <p:nvPr/>
        </p:nvSpPr>
        <p:spPr>
          <a:xfrm>
            <a:off x="535186" y="420529"/>
            <a:ext cx="13560028" cy="1028104"/>
          </a:xfrm>
          <a:prstGeom prst="rect">
            <a:avLst/>
          </a:prstGeom>
          <a:noFill/>
          <a:ln/>
        </p:spPr>
        <p:txBody>
          <a:bodyPr wrap="none" lIns="0" tIns="0" rIns="0" bIns="0" rtlCol="0" anchor="t"/>
          <a:lstStyle/>
          <a:p>
            <a:pPr>
              <a:lnSpc>
                <a:spcPts val="1900"/>
              </a:lnSpc>
              <a:buSzPct val="100000"/>
            </a:pPr>
            <a:r>
              <a:rPr lang="en-US" sz="1200" b="1" dirty="0" smtClean="0">
                <a:solidFill>
                  <a:srgbClr val="333F70"/>
                </a:solidFill>
                <a:latin typeface="Open Sans" pitchFamily="34" charset="0"/>
                <a:ea typeface="Open Sans" pitchFamily="34" charset="-122"/>
                <a:cs typeface="Open Sans" pitchFamily="34" charset="-120"/>
              </a:rPr>
              <a:t> </a:t>
            </a:r>
            <a:r>
              <a:rPr lang="en-US" sz="2400" b="1" dirty="0">
                <a:solidFill>
                  <a:srgbClr val="333F70"/>
                </a:solidFill>
                <a:latin typeface="Open Sans" pitchFamily="34" charset="0"/>
                <a:ea typeface="Open Sans" pitchFamily="34" charset="-122"/>
                <a:cs typeface="Open Sans" pitchFamily="34" charset="-120"/>
              </a:rPr>
              <a:t>Patient Trends</a:t>
            </a:r>
            <a:endParaRPr lang="en-US" sz="2400" dirty="0"/>
          </a:p>
        </p:txBody>
      </p:sp>
      <p:pic>
        <p:nvPicPr>
          <p:cNvPr id="4" name="Image 0" descr="preencoded.png"/>
          <p:cNvPicPr>
            <a:picLocks noChangeAspect="1"/>
          </p:cNvPicPr>
          <p:nvPr/>
        </p:nvPicPr>
        <p:blipFill>
          <a:blip r:embed="rId3"/>
          <a:stretch>
            <a:fillRect/>
          </a:stretch>
        </p:blipFill>
        <p:spPr>
          <a:xfrm>
            <a:off x="724373" y="859988"/>
            <a:ext cx="12581724" cy="6329088"/>
          </a:xfrm>
          <a:prstGeom prst="rect">
            <a:avLst/>
          </a:prstGeom>
        </p:spPr>
      </p:pic>
      <p:sp>
        <p:nvSpPr>
          <p:cNvPr id="5" name="Text 2"/>
          <p:cNvSpPr/>
          <p:nvPr/>
        </p:nvSpPr>
        <p:spPr>
          <a:xfrm>
            <a:off x="535186" y="5978604"/>
            <a:ext cx="13560028" cy="244554"/>
          </a:xfrm>
          <a:prstGeom prst="rect">
            <a:avLst/>
          </a:prstGeom>
          <a:noFill/>
          <a:ln/>
        </p:spPr>
        <p:txBody>
          <a:bodyPr wrap="none" lIns="0" tIns="0" rIns="0" bIns="0" rtlCol="0" anchor="t"/>
          <a:lstStyle/>
          <a:p>
            <a:pPr marL="0" indent="0">
              <a:lnSpc>
                <a:spcPts val="1900"/>
              </a:lnSpc>
              <a:buNone/>
            </a:pPr>
            <a:endParaRPr lang="en-US" sz="1200" dirty="0"/>
          </a:p>
        </p:txBody>
      </p:sp>
      <p:sp>
        <p:nvSpPr>
          <p:cNvPr id="6" name="Text 3"/>
          <p:cNvSpPr/>
          <p:nvPr/>
        </p:nvSpPr>
        <p:spPr>
          <a:xfrm>
            <a:off x="535186" y="6452473"/>
            <a:ext cx="3840599" cy="286703"/>
          </a:xfrm>
          <a:prstGeom prst="rect">
            <a:avLst/>
          </a:prstGeom>
          <a:noFill/>
          <a:ln/>
        </p:spPr>
        <p:txBody>
          <a:bodyPr wrap="none" lIns="0" tIns="0" rIns="0" bIns="0" rtlCol="0" anchor="t"/>
          <a:lstStyle/>
          <a:p>
            <a:pPr marL="0" indent="0">
              <a:lnSpc>
                <a:spcPts val="2250"/>
              </a:lnSpc>
              <a:buNone/>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172162" y="1097280"/>
            <a:ext cx="3475553" cy="615372"/>
          </a:xfrm>
          <a:prstGeom prst="rect">
            <a:avLst/>
          </a:prstGeom>
          <a:noFill/>
          <a:ln/>
        </p:spPr>
        <p:txBody>
          <a:bodyPr wrap="none" lIns="0" tIns="0" rIns="0" bIns="0" rtlCol="0" anchor="t"/>
          <a:lstStyle/>
          <a:p>
            <a:pPr marL="0" indent="0">
              <a:lnSpc>
                <a:spcPts val="2750"/>
              </a:lnSpc>
              <a:buNone/>
            </a:pPr>
            <a:r>
              <a:rPr lang="en-US" sz="3200" b="1" dirty="0">
                <a:solidFill>
                  <a:srgbClr val="333F70"/>
                </a:solidFill>
                <a:ea typeface="Unbounded Bold" pitchFamily="34" charset="-122"/>
                <a:cs typeface="Unbounded Bold" pitchFamily="34" charset="-120"/>
              </a:rPr>
              <a:t>Recommendations</a:t>
            </a:r>
            <a:r>
              <a:rPr lang="en-US" sz="2200" b="1" dirty="0">
                <a:solidFill>
                  <a:srgbClr val="333F70"/>
                </a:solidFill>
                <a:latin typeface="Unbounded Bold" pitchFamily="34" charset="0"/>
                <a:ea typeface="Unbounded Bold" pitchFamily="34" charset="-122"/>
                <a:cs typeface="Unbounded Bold" pitchFamily="34" charset="-120"/>
              </a:rPr>
              <a:t>:</a:t>
            </a:r>
            <a:endParaRPr lang="en-US" sz="2200" dirty="0"/>
          </a:p>
        </p:txBody>
      </p:sp>
      <p:sp>
        <p:nvSpPr>
          <p:cNvPr id="3" name="Text 1"/>
          <p:cNvSpPr/>
          <p:nvPr/>
        </p:nvSpPr>
        <p:spPr>
          <a:xfrm>
            <a:off x="793790" y="1905238"/>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5" name="Text 3"/>
          <p:cNvSpPr/>
          <p:nvPr/>
        </p:nvSpPr>
        <p:spPr>
          <a:xfrm>
            <a:off x="793790" y="2789634"/>
            <a:ext cx="13042821" cy="362903"/>
          </a:xfrm>
          <a:prstGeom prst="rect">
            <a:avLst/>
          </a:prstGeom>
          <a:noFill/>
          <a:ln/>
        </p:spPr>
        <p:txBody>
          <a:bodyPr wrap="none" lIns="0" tIns="0" rIns="0" bIns="0" rtlCol="0" anchor="t"/>
          <a:lstStyle/>
          <a:p>
            <a:pPr>
              <a:lnSpc>
                <a:spcPts val="2850"/>
              </a:lnSpc>
              <a:buSzPct val="100000"/>
            </a:pPr>
            <a:endParaRPr lang="en-US" sz="1750" dirty="0"/>
          </a:p>
        </p:txBody>
      </p:sp>
      <p:sp>
        <p:nvSpPr>
          <p:cNvPr id="6" name="Text 4"/>
          <p:cNvSpPr/>
          <p:nvPr/>
        </p:nvSpPr>
        <p:spPr>
          <a:xfrm>
            <a:off x="1708190" y="6421812"/>
            <a:ext cx="13042821" cy="362903"/>
          </a:xfrm>
          <a:prstGeom prst="rect">
            <a:avLst/>
          </a:prstGeom>
          <a:noFill/>
          <a:ln/>
        </p:spPr>
        <p:txBody>
          <a:bodyPr wrap="none" lIns="0" tIns="0" rIns="0" bIns="0" rtlCol="0" anchor="t"/>
          <a:lstStyle/>
          <a:p>
            <a:pPr>
              <a:lnSpc>
                <a:spcPts val="2850"/>
              </a:lnSpc>
              <a:buSzPct val="100000"/>
            </a:pPr>
            <a:endParaRPr lang="en-US" sz="1750" dirty="0"/>
          </a:p>
        </p:txBody>
      </p:sp>
      <p:sp>
        <p:nvSpPr>
          <p:cNvPr id="7" name="Text 5"/>
          <p:cNvSpPr/>
          <p:nvPr/>
        </p:nvSpPr>
        <p:spPr>
          <a:xfrm>
            <a:off x="793790" y="3674031"/>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8" name="Text 6"/>
          <p:cNvSpPr/>
          <p:nvPr/>
        </p:nvSpPr>
        <p:spPr>
          <a:xfrm>
            <a:off x="793790" y="4116229"/>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9" name="Text 7"/>
          <p:cNvSpPr/>
          <p:nvPr/>
        </p:nvSpPr>
        <p:spPr>
          <a:xfrm>
            <a:off x="793790" y="4558427"/>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0" name="Text 8"/>
          <p:cNvSpPr/>
          <p:nvPr/>
        </p:nvSpPr>
        <p:spPr>
          <a:xfrm>
            <a:off x="793790" y="5000625"/>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1" name="Text 9"/>
          <p:cNvSpPr/>
          <p:nvPr/>
        </p:nvSpPr>
        <p:spPr>
          <a:xfrm>
            <a:off x="793790" y="5442823"/>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3" name="Text 11"/>
          <p:cNvSpPr/>
          <p:nvPr/>
        </p:nvSpPr>
        <p:spPr>
          <a:xfrm>
            <a:off x="793790" y="6327219"/>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4" name="Text 12"/>
          <p:cNvSpPr/>
          <p:nvPr/>
        </p:nvSpPr>
        <p:spPr>
          <a:xfrm>
            <a:off x="793790" y="6769418"/>
            <a:ext cx="13042821" cy="362903"/>
          </a:xfrm>
          <a:prstGeom prst="rect">
            <a:avLst/>
          </a:prstGeom>
          <a:noFill/>
          <a:ln/>
        </p:spPr>
        <p:txBody>
          <a:bodyPr wrap="none" lIns="0" tIns="0" rIns="0" bIns="0" rtlCol="0" anchor="t"/>
          <a:lstStyle/>
          <a:p>
            <a:pPr marL="342900" indent="-342900">
              <a:lnSpc>
                <a:spcPts val="2850"/>
              </a:lnSpc>
              <a:buSzPct val="100000"/>
              <a:buChar char="•"/>
            </a:pPr>
            <a:endParaRPr lang="en-US" sz="1750" dirty="0"/>
          </a:p>
        </p:txBody>
      </p:sp>
      <p:sp>
        <p:nvSpPr>
          <p:cNvPr id="15" name="Rectangle 1"/>
          <p:cNvSpPr>
            <a:spLocks noChangeArrowheads="1"/>
          </p:cNvSpPr>
          <p:nvPr/>
        </p:nvSpPr>
        <p:spPr bwMode="auto">
          <a:xfrm>
            <a:off x="914400" y="1712652"/>
            <a:ext cx="8975406"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Implement follow-ups for high-risk patients to reduce readmissions.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Personalize treatment plans for common diseases.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Allocate resources to departments with prolonged hospital stays.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Use predictive analytics for early interventions.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Promote lifestyle programs to prevent chronic diseases.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Continuously analyze data for better decision-making.</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rPr>
              <a:t>Optimize hospital workflows to improve efficiency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431971"/>
            <a:ext cx="4919305" cy="3365659"/>
          </a:xfrm>
          <a:prstGeom prst="rect">
            <a:avLst/>
          </a:prstGeom>
        </p:spPr>
      </p:pic>
      <p:sp>
        <p:nvSpPr>
          <p:cNvPr id="4" name="Text 0"/>
          <p:cNvSpPr/>
          <p:nvPr/>
        </p:nvSpPr>
        <p:spPr>
          <a:xfrm>
            <a:off x="552568" y="672527"/>
            <a:ext cx="6999115" cy="935556"/>
          </a:xfrm>
          <a:prstGeom prst="rect">
            <a:avLst/>
          </a:prstGeom>
          <a:noFill/>
          <a:ln/>
        </p:spPr>
        <p:txBody>
          <a:bodyPr wrap="none" lIns="0" tIns="0" rIns="0" bIns="0" rtlCol="0" anchor="t"/>
          <a:lstStyle/>
          <a:p>
            <a:pPr marL="0" indent="0">
              <a:lnSpc>
                <a:spcPts val="5550"/>
              </a:lnSpc>
              <a:buNone/>
            </a:pPr>
            <a:r>
              <a:rPr lang="en-US" sz="3200" b="1" dirty="0">
                <a:solidFill>
                  <a:srgbClr val="333F70"/>
                </a:solidFill>
                <a:ea typeface="Unbounded Bold" pitchFamily="34" charset="-122"/>
                <a:cs typeface="Unbounded Bold" pitchFamily="34" charset="-120"/>
              </a:rPr>
              <a:t>Conclusion</a:t>
            </a:r>
            <a:endParaRPr lang="en-US" sz="3200" dirty="0"/>
          </a:p>
        </p:txBody>
      </p:sp>
      <p:sp>
        <p:nvSpPr>
          <p:cNvPr id="5" name="Text 1"/>
          <p:cNvSpPr/>
          <p:nvPr/>
        </p:nvSpPr>
        <p:spPr>
          <a:xfrm>
            <a:off x="552568" y="2012023"/>
            <a:ext cx="8307825" cy="5523894"/>
          </a:xfrm>
          <a:prstGeom prst="rect">
            <a:avLst/>
          </a:prstGeom>
          <a:noFill/>
          <a:ln/>
        </p:spPr>
        <p:txBody>
          <a:bodyPr wrap="square" lIns="0" tIns="0" rIns="0" bIns="0" rtlCol="0" anchor="t"/>
          <a:lstStyle/>
          <a:p>
            <a:pPr>
              <a:lnSpc>
                <a:spcPts val="2850"/>
              </a:lnSpc>
              <a:buSzPct val="100000"/>
            </a:pPr>
            <a:r>
              <a:rPr lang="en-US" sz="2400" dirty="0"/>
              <a:t>Healthcare patient analytics improves patient outcomes by leveraging data to identify trends, predict readmission risks, and optimize treatments. This analysis highlights key insights: hypertension, diabetes, and asthma are prevalent diseases; stroke and diabetes lead to prolonged hospital stays; heart failure and kidney disease show high readmission rates, emphasizing post-discharge care; and lifestyle changes with targeted medications reduce readmissions. Using Python, MySQL, and Power BI for data analysis enhances decision-making, enabling personalized care and improving healthcare efficiency</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101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                    </a:t>
            </a:r>
            <a:endParaRPr lang="en-US" sz="4450" dirty="0"/>
          </a:p>
        </p:txBody>
      </p:sp>
      <p:sp>
        <p:nvSpPr>
          <p:cNvPr id="4" name="Text 1"/>
          <p:cNvSpPr/>
          <p:nvPr/>
        </p:nvSpPr>
        <p:spPr>
          <a:xfrm>
            <a:off x="793790" y="2519958"/>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5" name="Text 2"/>
          <p:cNvSpPr/>
          <p:nvPr/>
        </p:nvSpPr>
        <p:spPr>
          <a:xfrm>
            <a:off x="793790" y="3223022"/>
            <a:ext cx="7556421" cy="978218"/>
          </a:xfrm>
          <a:prstGeom prst="rect">
            <a:avLst/>
          </a:prstGeom>
          <a:noFill/>
          <a:ln/>
        </p:spPr>
        <p:txBody>
          <a:bodyPr wrap="none" lIns="0" tIns="0" rIns="0" bIns="0" rtlCol="0" anchor="t"/>
          <a:lstStyle/>
          <a:p>
            <a:pPr marL="0" indent="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  THANK  YOU</a:t>
            </a:r>
            <a:endParaRPr lang="en-US" sz="6150" dirty="0"/>
          </a:p>
        </p:txBody>
      </p:sp>
      <p:sp>
        <p:nvSpPr>
          <p:cNvPr id="6" name="Text 3"/>
          <p:cNvSpPr/>
          <p:nvPr/>
        </p:nvSpPr>
        <p:spPr>
          <a:xfrm>
            <a:off x="793790" y="4541401"/>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4"/>
          <p:cNvSpPr/>
          <p:nvPr/>
        </p:nvSpPr>
        <p:spPr>
          <a:xfrm>
            <a:off x="793790" y="5159454"/>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8" name="Text 5"/>
          <p:cNvSpPr/>
          <p:nvPr/>
        </p:nvSpPr>
        <p:spPr>
          <a:xfrm>
            <a:off x="793790" y="5777508"/>
            <a:ext cx="75564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9" name="Text 6"/>
          <p:cNvSpPr/>
          <p:nvPr/>
        </p:nvSpPr>
        <p:spPr>
          <a:xfrm>
            <a:off x="793790" y="6395561"/>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44323"/>
            <a:ext cx="7001589" cy="708779"/>
          </a:xfrm>
          <a:prstGeom prst="rect">
            <a:avLst/>
          </a:prstGeom>
          <a:noFill/>
          <a:ln/>
        </p:spPr>
        <p:txBody>
          <a:bodyPr wrap="none" lIns="0" tIns="0" rIns="0" bIns="0" rtlCol="0" anchor="t"/>
          <a:lstStyle/>
          <a:p>
            <a:pPr marL="0" indent="0">
              <a:buNone/>
            </a:pPr>
            <a:r>
              <a:rPr lang="en-US" sz="4450" b="1" dirty="0">
                <a:solidFill>
                  <a:srgbClr val="333F70"/>
                </a:solidFill>
                <a:latin typeface="Unbounded Bold" pitchFamily="34" charset="0"/>
                <a:ea typeface="Unbounded Bold" pitchFamily="34" charset="-122"/>
                <a:cs typeface="Unbounded Bold" pitchFamily="34" charset="-120"/>
              </a:rPr>
              <a:t>Problem Statement</a:t>
            </a:r>
            <a:endParaRPr lang="en-US" sz="4450" dirty="0"/>
          </a:p>
        </p:txBody>
      </p:sp>
      <p:sp>
        <p:nvSpPr>
          <p:cNvPr id="3" name="Text 1"/>
          <p:cNvSpPr/>
          <p:nvPr/>
        </p:nvSpPr>
        <p:spPr>
          <a:xfrm>
            <a:off x="793790" y="1853102"/>
            <a:ext cx="13042821" cy="3750099"/>
          </a:xfrm>
          <a:prstGeom prst="rect">
            <a:avLst/>
          </a:prstGeom>
          <a:noFill/>
          <a:ln/>
        </p:spPr>
        <p:txBody>
          <a:bodyPr wrap="square" lIns="0" tIns="0" rIns="0" bIns="0" rtlCol="0" anchor="t"/>
          <a:lstStyle/>
          <a:p>
            <a:pPr marL="0" indent="0">
              <a:lnSpc>
                <a:spcPts val="2850"/>
              </a:lnSpc>
              <a:buNone/>
            </a:pPr>
            <a:r>
              <a:rPr lang="en-US" sz="2400" b="1" dirty="0">
                <a:solidFill>
                  <a:srgbClr val="333F70"/>
                </a:solidFill>
                <a:ea typeface="Open Sans" pitchFamily="34" charset="-122"/>
                <a:cs typeface="Open Sans" pitchFamily="34" charset="-120"/>
              </a:rPr>
              <a:t>In modern healthcare systems, analyzing patient data is critical to improving care quality and operational efficiency. This project focuses on leveraging healthcare patient records to gain insights into demographics, disease patterns, and treatment outcomes while predicting hospital readmission rates. By combining data cleaning, exploratory analysis, database management, and visualization, this project aims to uncover actionable insights that can enhance patient care and hospital resource allocation</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9710" y="966361"/>
            <a:ext cx="10279118" cy="749244"/>
          </a:xfrm>
          <a:prstGeom prst="rect">
            <a:avLst/>
          </a:prstGeom>
        </p:spPr>
        <p:txBody>
          <a:bodyPr wrap="square">
            <a:spAutoFit/>
          </a:bodyPr>
          <a:lstStyle/>
          <a:p>
            <a:pPr>
              <a:lnSpc>
                <a:spcPts val="5550"/>
              </a:lnSpc>
            </a:pPr>
            <a:r>
              <a:rPr lang="en-US" sz="3600" b="1" dirty="0" smtClean="0">
                <a:latin typeface="Roboto Medium" pitchFamily="34" charset="0"/>
                <a:ea typeface="Roboto Medium" pitchFamily="34" charset="-122"/>
                <a:cs typeface="Roboto Medium" pitchFamily="34" charset="-120"/>
              </a:rPr>
              <a:t>Tools </a:t>
            </a:r>
            <a:r>
              <a:rPr lang="en-US" sz="3600" b="1" dirty="0">
                <a:latin typeface="Roboto Medium" pitchFamily="34" charset="0"/>
                <a:ea typeface="Roboto Medium" pitchFamily="34" charset="-122"/>
                <a:cs typeface="Roboto Medium" pitchFamily="34" charset="-120"/>
              </a:rPr>
              <a:t>&amp; Technologies</a:t>
            </a:r>
            <a:endParaRPr lang="en-US" sz="3600" b="1" dirty="0"/>
          </a:p>
        </p:txBody>
      </p:sp>
      <p:sp>
        <p:nvSpPr>
          <p:cNvPr id="10" name="Rounded Rectangle 9"/>
          <p:cNvSpPr/>
          <p:nvPr/>
        </p:nvSpPr>
        <p:spPr>
          <a:xfrm>
            <a:off x="1056290" y="2680138"/>
            <a:ext cx="2415702" cy="993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Python</a:t>
            </a:r>
            <a:endParaRPr lang="en-US" sz="2800" b="1" dirty="0"/>
          </a:p>
        </p:txBody>
      </p:sp>
      <p:sp>
        <p:nvSpPr>
          <p:cNvPr id="11" name="Rounded Rectangle 10"/>
          <p:cNvSpPr/>
          <p:nvPr/>
        </p:nvSpPr>
        <p:spPr>
          <a:xfrm>
            <a:off x="4020207" y="2680138"/>
            <a:ext cx="2798377" cy="993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SQL</a:t>
            </a:r>
            <a:endParaRPr lang="en-US" sz="2800" b="1" dirty="0"/>
          </a:p>
        </p:txBody>
      </p:sp>
      <p:sp>
        <p:nvSpPr>
          <p:cNvPr id="12" name="Rounded Rectangle 11"/>
          <p:cNvSpPr/>
          <p:nvPr/>
        </p:nvSpPr>
        <p:spPr>
          <a:xfrm>
            <a:off x="7299434" y="2680138"/>
            <a:ext cx="3294994" cy="993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Power BI</a:t>
            </a:r>
            <a:endParaRPr lang="en-US" sz="2800" b="1" dirty="0"/>
          </a:p>
        </p:txBody>
      </p:sp>
      <p:sp>
        <p:nvSpPr>
          <p:cNvPr id="13" name="Rounded Rectangle 12"/>
          <p:cNvSpPr/>
          <p:nvPr/>
        </p:nvSpPr>
        <p:spPr>
          <a:xfrm>
            <a:off x="11366938" y="2680138"/>
            <a:ext cx="2364828" cy="993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Excel</a:t>
            </a:r>
            <a:endParaRPr lang="en-US" sz="2800" b="1" dirty="0"/>
          </a:p>
        </p:txBody>
      </p:sp>
      <p:sp>
        <p:nvSpPr>
          <p:cNvPr id="14" name="Rectangle 13"/>
          <p:cNvSpPr/>
          <p:nvPr/>
        </p:nvSpPr>
        <p:spPr>
          <a:xfrm>
            <a:off x="1056290" y="4087636"/>
            <a:ext cx="2415702" cy="1579920"/>
          </a:xfrm>
          <a:prstGeom prst="rect">
            <a:avLst/>
          </a:prstGeom>
        </p:spPr>
        <p:txBody>
          <a:bodyPr wrap="square">
            <a:spAutoFit/>
          </a:bodyPr>
          <a:lstStyle/>
          <a:p>
            <a:pPr>
              <a:lnSpc>
                <a:spcPts val="2850"/>
              </a:lnSpc>
            </a:pPr>
            <a:r>
              <a:rPr lang="en-US" dirty="0">
                <a:latin typeface="Roboto" pitchFamily="34" charset="0"/>
                <a:ea typeface="Roboto" pitchFamily="34" charset="-122"/>
                <a:cs typeface="Roboto" pitchFamily="34" charset="-120"/>
              </a:rPr>
              <a:t>For exploratory data analysis, data preprocessing, and forecasting.</a:t>
            </a:r>
            <a:endParaRPr lang="en-US" dirty="0"/>
          </a:p>
        </p:txBody>
      </p:sp>
      <p:sp>
        <p:nvSpPr>
          <p:cNvPr id="16" name="Rectangle 15"/>
          <p:cNvSpPr/>
          <p:nvPr/>
        </p:nvSpPr>
        <p:spPr>
          <a:xfrm>
            <a:off x="7421977" y="4170831"/>
            <a:ext cx="3290692" cy="1208023"/>
          </a:xfrm>
          <a:prstGeom prst="rect">
            <a:avLst/>
          </a:prstGeom>
        </p:spPr>
        <p:txBody>
          <a:bodyPr wrap="square">
            <a:spAutoFit/>
          </a:bodyPr>
          <a:lstStyle/>
          <a:p>
            <a:pPr>
              <a:lnSpc>
                <a:spcPts val="2850"/>
              </a:lnSpc>
            </a:pPr>
            <a:r>
              <a:rPr lang="en-US" dirty="0">
                <a:latin typeface="Roboto" pitchFamily="34" charset="0"/>
                <a:ea typeface="Roboto" pitchFamily="34" charset="-122"/>
                <a:cs typeface="Roboto" pitchFamily="34" charset="-120"/>
              </a:rPr>
              <a:t>For creating interactive dashboards and visualizations to analyze sales trends.</a:t>
            </a:r>
            <a:endParaRPr lang="en-US" dirty="0"/>
          </a:p>
        </p:txBody>
      </p:sp>
      <p:sp>
        <p:nvSpPr>
          <p:cNvPr id="17" name="Rectangle 16"/>
          <p:cNvSpPr/>
          <p:nvPr/>
        </p:nvSpPr>
        <p:spPr>
          <a:xfrm>
            <a:off x="11508828" y="4170831"/>
            <a:ext cx="2916621" cy="1208023"/>
          </a:xfrm>
          <a:prstGeom prst="rect">
            <a:avLst/>
          </a:prstGeom>
        </p:spPr>
        <p:txBody>
          <a:bodyPr wrap="square">
            <a:spAutoFit/>
          </a:bodyPr>
          <a:lstStyle/>
          <a:p>
            <a:pPr>
              <a:lnSpc>
                <a:spcPts val="2850"/>
              </a:lnSpc>
            </a:pPr>
            <a:r>
              <a:rPr lang="en-US" dirty="0">
                <a:latin typeface="Roboto" pitchFamily="34" charset="0"/>
                <a:ea typeface="Roboto" pitchFamily="34" charset="-122"/>
                <a:cs typeface="Roboto" pitchFamily="34" charset="-120"/>
              </a:rPr>
              <a:t>For data cleaning, preprocessing, and basic data analysis.</a:t>
            </a:r>
            <a:endParaRPr lang="en-US" dirty="0"/>
          </a:p>
        </p:txBody>
      </p:sp>
      <p:sp>
        <p:nvSpPr>
          <p:cNvPr id="18" name="Rectangle 17"/>
          <p:cNvSpPr/>
          <p:nvPr/>
        </p:nvSpPr>
        <p:spPr>
          <a:xfrm>
            <a:off x="4075384" y="4313177"/>
            <a:ext cx="2743200" cy="923330"/>
          </a:xfrm>
          <a:prstGeom prst="rect">
            <a:avLst/>
          </a:prstGeom>
        </p:spPr>
        <p:txBody>
          <a:bodyPr wrap="square">
            <a:spAutoFit/>
          </a:bodyPr>
          <a:lstStyle/>
          <a:p>
            <a:r>
              <a:rPr lang="en-US" dirty="0">
                <a:latin typeface="Roboto" pitchFamily="34" charset="0"/>
                <a:ea typeface="Roboto" pitchFamily="34" charset="-122"/>
                <a:cs typeface="Roboto" pitchFamily="34" charset="-120"/>
              </a:rPr>
              <a:t>For data storage, management, and querying</a:t>
            </a:r>
            <a:endParaRPr lang="en-US" dirty="0"/>
          </a:p>
        </p:txBody>
      </p:sp>
    </p:spTree>
    <p:extLst>
      <p:ext uri="{BB962C8B-B14F-4D97-AF65-F5344CB8AC3E}">
        <p14:creationId xmlns:p14="http://schemas.microsoft.com/office/powerpoint/2010/main" val="232836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1876" y="681633"/>
            <a:ext cx="6279833" cy="644485"/>
          </a:xfrm>
          <a:prstGeom prst="rect">
            <a:avLst/>
          </a:prstGeom>
          <a:noFill/>
          <a:ln/>
        </p:spPr>
        <p:txBody>
          <a:bodyPr wrap="none" lIns="0" tIns="0" rIns="0" bIns="0" rtlCol="0" anchor="t"/>
          <a:lstStyle/>
          <a:p>
            <a:pPr marL="0" indent="0">
              <a:lnSpc>
                <a:spcPts val="5050"/>
              </a:lnSpc>
              <a:buNone/>
            </a:pPr>
            <a:r>
              <a:rPr lang="en-US" sz="4050" b="1" dirty="0">
                <a:solidFill>
                  <a:srgbClr val="333F70"/>
                </a:solidFill>
                <a:latin typeface="Unbounded Bold" pitchFamily="34" charset="0"/>
                <a:ea typeface="Unbounded Bold" pitchFamily="34" charset="-122"/>
                <a:cs typeface="Unbounded Bold" pitchFamily="34" charset="-120"/>
              </a:rPr>
              <a:t>PROJECT PROCESS</a:t>
            </a:r>
            <a:endParaRPr lang="en-US" sz="4050" dirty="0"/>
          </a:p>
        </p:txBody>
      </p:sp>
      <p:sp>
        <p:nvSpPr>
          <p:cNvPr id="4" name="Shape 1"/>
          <p:cNvSpPr/>
          <p:nvPr/>
        </p:nvSpPr>
        <p:spPr>
          <a:xfrm>
            <a:off x="721876" y="1635443"/>
            <a:ext cx="3747016" cy="4172783"/>
          </a:xfrm>
          <a:prstGeom prst="roundRect">
            <a:avLst>
              <a:gd name="adj" fmla="val 2312"/>
            </a:avLst>
          </a:prstGeom>
          <a:solidFill>
            <a:srgbClr val="D6F5EE"/>
          </a:solidFill>
          <a:ln w="7620">
            <a:solidFill>
              <a:srgbClr val="BCDBD4"/>
            </a:solidFill>
            <a:prstDash val="solid"/>
          </a:ln>
        </p:spPr>
      </p:sp>
      <p:sp>
        <p:nvSpPr>
          <p:cNvPr id="5" name="Text 2"/>
          <p:cNvSpPr/>
          <p:nvPr/>
        </p:nvSpPr>
        <p:spPr>
          <a:xfrm>
            <a:off x="935712" y="1849279"/>
            <a:ext cx="2578179" cy="322183"/>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Data  Set</a:t>
            </a:r>
            <a:endParaRPr lang="en-US" sz="2000" dirty="0"/>
          </a:p>
        </p:txBody>
      </p:sp>
      <p:sp>
        <p:nvSpPr>
          <p:cNvPr id="6" name="Text 3"/>
          <p:cNvSpPr/>
          <p:nvPr/>
        </p:nvSpPr>
        <p:spPr>
          <a:xfrm>
            <a:off x="935712" y="2295168"/>
            <a:ext cx="3319343" cy="3299222"/>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333F70"/>
                </a:solidFill>
                <a:latin typeface="Open Sans" pitchFamily="34" charset="0"/>
                <a:ea typeface="Open Sans" pitchFamily="34" charset="-122"/>
                <a:cs typeface="Open Sans" pitchFamily="34" charset="-120"/>
              </a:rPr>
              <a:t>We have use the hospital general information dataset containing hospital general information (patient demographics general information Patient ID, Age, Gender, Disease, Treatment, Admission Date, Discharge Date, and Readmission status.)</a:t>
            </a:r>
            <a:endParaRPr lang="en-US" sz="1600" dirty="0"/>
          </a:p>
        </p:txBody>
      </p:sp>
      <p:sp>
        <p:nvSpPr>
          <p:cNvPr id="7" name="Shape 4"/>
          <p:cNvSpPr/>
          <p:nvPr/>
        </p:nvSpPr>
        <p:spPr>
          <a:xfrm>
            <a:off x="4675108" y="1635443"/>
            <a:ext cx="3747016" cy="4172783"/>
          </a:xfrm>
          <a:prstGeom prst="roundRect">
            <a:avLst>
              <a:gd name="adj" fmla="val 2312"/>
            </a:avLst>
          </a:prstGeom>
          <a:solidFill>
            <a:srgbClr val="D6F5EE"/>
          </a:solidFill>
          <a:ln w="7620">
            <a:solidFill>
              <a:srgbClr val="BCDBD4"/>
            </a:solidFill>
            <a:prstDash val="solid"/>
          </a:ln>
        </p:spPr>
      </p:sp>
      <p:sp>
        <p:nvSpPr>
          <p:cNvPr id="8" name="Text 5"/>
          <p:cNvSpPr/>
          <p:nvPr/>
        </p:nvSpPr>
        <p:spPr>
          <a:xfrm>
            <a:off x="4888944" y="1849279"/>
            <a:ext cx="2648426" cy="322183"/>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DATA CLEANING</a:t>
            </a:r>
            <a:endParaRPr lang="en-US" sz="2000" dirty="0"/>
          </a:p>
        </p:txBody>
      </p:sp>
      <p:sp>
        <p:nvSpPr>
          <p:cNvPr id="9" name="Text 6"/>
          <p:cNvSpPr/>
          <p:nvPr/>
        </p:nvSpPr>
        <p:spPr>
          <a:xfrm>
            <a:off x="4888944" y="2295168"/>
            <a:ext cx="3319343" cy="1319689"/>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333F70"/>
                </a:solidFill>
                <a:latin typeface="Open Sans" pitchFamily="34" charset="0"/>
                <a:ea typeface="Open Sans" pitchFamily="34" charset="-122"/>
                <a:cs typeface="Open Sans" pitchFamily="34" charset="-120"/>
              </a:rPr>
              <a:t>We have used EXCEL for data Cleaning, Handle missing values, anomalies like duplicate entries,</a:t>
            </a:r>
            <a:endParaRPr lang="en-US" sz="1600" dirty="0"/>
          </a:p>
        </p:txBody>
      </p:sp>
      <p:sp>
        <p:nvSpPr>
          <p:cNvPr id="10" name="Text 7"/>
          <p:cNvSpPr/>
          <p:nvPr/>
        </p:nvSpPr>
        <p:spPr>
          <a:xfrm>
            <a:off x="4888944" y="3687008"/>
            <a:ext cx="3319343" cy="989767"/>
          </a:xfrm>
          <a:prstGeom prst="rect">
            <a:avLst/>
          </a:prstGeom>
          <a:noFill/>
          <a:ln/>
        </p:spPr>
        <p:txBody>
          <a:bodyPr wrap="square" lIns="0" tIns="0" rIns="0" bIns="0" rtlCol="0" anchor="t"/>
          <a:lstStyle/>
          <a:p>
            <a:pPr marL="342900" indent="-342900">
              <a:lnSpc>
                <a:spcPts val="2550"/>
              </a:lnSpc>
              <a:buSzPct val="100000"/>
              <a:buChar char="•"/>
            </a:pPr>
            <a:r>
              <a:rPr lang="en-US" sz="1600" b="1" dirty="0">
                <a:solidFill>
                  <a:srgbClr val="333F70"/>
                </a:solidFill>
                <a:latin typeface="Open Sans" pitchFamily="34" charset="0"/>
                <a:ea typeface="Open Sans" pitchFamily="34" charset="-122"/>
                <a:cs typeface="Open Sans" pitchFamily="34" charset="-120"/>
              </a:rPr>
              <a:t>Used Python for Preforming  Exploratery  Data Analysis(EDA) </a:t>
            </a:r>
            <a:endParaRPr lang="en-US" sz="1600" dirty="0"/>
          </a:p>
        </p:txBody>
      </p:sp>
      <p:sp>
        <p:nvSpPr>
          <p:cNvPr id="11" name="Shape 8"/>
          <p:cNvSpPr/>
          <p:nvPr/>
        </p:nvSpPr>
        <p:spPr>
          <a:xfrm>
            <a:off x="721876" y="6014442"/>
            <a:ext cx="7700248" cy="1533406"/>
          </a:xfrm>
          <a:prstGeom prst="roundRect">
            <a:avLst>
              <a:gd name="adj" fmla="val 5650"/>
            </a:avLst>
          </a:prstGeom>
          <a:solidFill>
            <a:srgbClr val="D6F5EE"/>
          </a:solidFill>
          <a:ln w="7620">
            <a:solidFill>
              <a:srgbClr val="BCDBD4"/>
            </a:solidFill>
            <a:prstDash val="solid"/>
          </a:ln>
        </p:spPr>
      </p:sp>
      <p:sp>
        <p:nvSpPr>
          <p:cNvPr id="12" name="Text 9"/>
          <p:cNvSpPr/>
          <p:nvPr/>
        </p:nvSpPr>
        <p:spPr>
          <a:xfrm>
            <a:off x="935712" y="6228278"/>
            <a:ext cx="2993827" cy="322183"/>
          </a:xfrm>
          <a:prstGeom prst="rect">
            <a:avLst/>
          </a:prstGeom>
          <a:noFill/>
          <a:ln/>
        </p:spPr>
        <p:txBody>
          <a:bodyPr wrap="none" lIns="0" tIns="0" rIns="0" bIns="0" rtlCol="0" anchor="t"/>
          <a:lstStyle/>
          <a:p>
            <a:pPr marL="0" indent="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Data Visualization</a:t>
            </a:r>
            <a:endParaRPr lang="en-US" sz="2000" dirty="0"/>
          </a:p>
        </p:txBody>
      </p:sp>
      <p:sp>
        <p:nvSpPr>
          <p:cNvPr id="13" name="Text 10"/>
          <p:cNvSpPr/>
          <p:nvPr/>
        </p:nvSpPr>
        <p:spPr>
          <a:xfrm>
            <a:off x="935712" y="6674168"/>
            <a:ext cx="7272576" cy="659844"/>
          </a:xfrm>
          <a:prstGeom prst="rect">
            <a:avLst/>
          </a:prstGeom>
          <a:noFill/>
          <a:ln/>
        </p:spPr>
        <p:txBody>
          <a:bodyPr wrap="square" lIns="0" tIns="0" rIns="0" bIns="0" rtlCol="0" anchor="t"/>
          <a:lstStyle/>
          <a:p>
            <a:pPr marL="0" indent="0">
              <a:lnSpc>
                <a:spcPts val="2550"/>
              </a:lnSpc>
              <a:buNone/>
            </a:pPr>
            <a:r>
              <a:rPr lang="en-US" sz="1600" dirty="0">
                <a:solidFill>
                  <a:srgbClr val="333F70"/>
                </a:solidFill>
                <a:latin typeface="Open Sans" pitchFamily="34" charset="0"/>
                <a:ea typeface="Open Sans" pitchFamily="34" charset="-122"/>
                <a:cs typeface="Open Sans" pitchFamily="34" charset="-120"/>
              </a:rPr>
              <a:t>Used Power Bi and python to build visulaizations and Dashboard showing Patient Trends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5575"/>
          </a:xfrm>
          <a:prstGeom prst="rect">
            <a:avLst/>
          </a:prstGeom>
        </p:spPr>
      </p:pic>
      <p:sp>
        <p:nvSpPr>
          <p:cNvPr id="3" name="Text 0"/>
          <p:cNvSpPr/>
          <p:nvPr/>
        </p:nvSpPr>
        <p:spPr>
          <a:xfrm>
            <a:off x="754737" y="3290530"/>
            <a:ext cx="5391150" cy="673894"/>
          </a:xfrm>
          <a:prstGeom prst="rect">
            <a:avLst/>
          </a:prstGeom>
          <a:noFill/>
          <a:ln/>
        </p:spPr>
        <p:txBody>
          <a:bodyPr wrap="none" lIns="0" tIns="0" rIns="0" bIns="0" rtlCol="0" anchor="t"/>
          <a:lstStyle/>
          <a:p>
            <a:pPr marL="0" indent="0">
              <a:lnSpc>
                <a:spcPts val="5300"/>
              </a:lnSpc>
              <a:buNone/>
            </a:pPr>
            <a:r>
              <a:rPr lang="en-US" sz="4200" b="1" dirty="0">
                <a:solidFill>
                  <a:srgbClr val="333F70"/>
                </a:solidFill>
                <a:latin typeface="Unbounded Bold" pitchFamily="34" charset="0"/>
                <a:ea typeface="Unbounded Bold" pitchFamily="34" charset="-122"/>
                <a:cs typeface="Unbounded Bold" pitchFamily="34" charset="-120"/>
              </a:rPr>
              <a:t>Introduction</a:t>
            </a:r>
            <a:endParaRPr lang="en-US" sz="4200" dirty="0"/>
          </a:p>
        </p:txBody>
      </p:sp>
      <p:sp>
        <p:nvSpPr>
          <p:cNvPr id="4" name="Shape 1"/>
          <p:cNvSpPr/>
          <p:nvPr/>
        </p:nvSpPr>
        <p:spPr>
          <a:xfrm>
            <a:off x="754737" y="4530328"/>
            <a:ext cx="377309" cy="377309"/>
          </a:xfrm>
          <a:prstGeom prst="roundRect">
            <a:avLst>
              <a:gd name="adj" fmla="val 24005"/>
            </a:avLst>
          </a:prstGeom>
          <a:solidFill>
            <a:srgbClr val="D6F5EE"/>
          </a:solidFill>
          <a:ln w="7620">
            <a:solidFill>
              <a:srgbClr val="BCDBD4"/>
            </a:solidFill>
            <a:prstDash val="solid"/>
          </a:ln>
        </p:spPr>
      </p:sp>
      <p:sp>
        <p:nvSpPr>
          <p:cNvPr id="5" name="Text 2"/>
          <p:cNvSpPr/>
          <p:nvPr/>
        </p:nvSpPr>
        <p:spPr>
          <a:xfrm>
            <a:off x="1347668" y="4530328"/>
            <a:ext cx="5859780" cy="2759393"/>
          </a:xfrm>
          <a:prstGeom prst="rect">
            <a:avLst/>
          </a:prstGeom>
          <a:noFill/>
          <a:ln/>
        </p:spPr>
        <p:txBody>
          <a:bodyPr wrap="square" lIns="0" tIns="0" rIns="0" bIns="0" rtlCol="0" anchor="t"/>
          <a:lstStyle/>
          <a:p>
            <a:pPr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Healthcare analytics plays a pivotal role in improving patient outcomes, streamlining operations, and enhancing the overall quality of care. With the growing availability of patient data, leveraging advanced analytical tools and techniques has become essential to uncover valuable insights and drive informed decision-making.</a:t>
            </a:r>
            <a:endParaRPr lang="en-US" sz="1650" dirty="0"/>
          </a:p>
        </p:txBody>
      </p:sp>
      <p:sp>
        <p:nvSpPr>
          <p:cNvPr id="6" name="Shape 3"/>
          <p:cNvSpPr/>
          <p:nvPr/>
        </p:nvSpPr>
        <p:spPr>
          <a:xfrm>
            <a:off x="7423071" y="4530328"/>
            <a:ext cx="377309" cy="377309"/>
          </a:xfrm>
          <a:prstGeom prst="roundRect">
            <a:avLst>
              <a:gd name="adj" fmla="val 24005"/>
            </a:avLst>
          </a:prstGeom>
          <a:solidFill>
            <a:srgbClr val="D6F5EE"/>
          </a:solidFill>
          <a:ln w="7620">
            <a:solidFill>
              <a:srgbClr val="BCDBD4"/>
            </a:solidFill>
            <a:prstDash val="solid"/>
          </a:ln>
        </p:spPr>
      </p:sp>
      <p:sp>
        <p:nvSpPr>
          <p:cNvPr id="7" name="Text 4"/>
          <p:cNvSpPr/>
          <p:nvPr/>
        </p:nvSpPr>
        <p:spPr>
          <a:xfrm>
            <a:off x="8016002" y="4530328"/>
            <a:ext cx="5859780" cy="3104317"/>
          </a:xfrm>
          <a:prstGeom prst="rect">
            <a:avLst/>
          </a:prstGeom>
          <a:noFill/>
          <a:ln/>
        </p:spPr>
        <p:txBody>
          <a:bodyPr wrap="square" lIns="0" tIns="0" rIns="0" bIns="0" rtlCol="0" anchor="t"/>
          <a:lstStyle/>
          <a:p>
            <a:pPr marL="342900" indent="-342900">
              <a:lnSpc>
                <a:spcPts val="2700"/>
              </a:lnSpc>
              <a:buSzPct val="100000"/>
              <a:buChar char="•"/>
            </a:pPr>
            <a:r>
              <a:rPr lang="en-US" sz="1650" b="1" dirty="0">
                <a:solidFill>
                  <a:srgbClr val="333F70"/>
                </a:solidFill>
                <a:latin typeface="Open Sans" pitchFamily="34" charset="0"/>
                <a:ea typeface="Open Sans" pitchFamily="34" charset="-122"/>
                <a:cs typeface="Open Sans" pitchFamily="34" charset="-120"/>
              </a:rPr>
              <a:t>This project focuses on healthcare patient analytics, utilizing a dataset that encompasses patient demographics, disease profiles, treatment outcomes, and hospital readmissions. By integrating tools like Python, MySQL, Excel, and Power BI, the analysis aims to provide a comprehensive understanding of patient trends, treatment effectiveness, and areas for operational improvement.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5785" y="947691"/>
            <a:ext cx="6727884" cy="1038866"/>
          </a:xfrm>
          <a:prstGeom prst="rect">
            <a:avLst/>
          </a:prstGeom>
          <a:noFill/>
          <a:ln/>
        </p:spPr>
        <p:txBody>
          <a:bodyPr wrap="none" lIns="0" tIns="0" rIns="0" bIns="0" rtlCol="0" anchor="t"/>
          <a:lstStyle/>
          <a:p>
            <a:pPr>
              <a:lnSpc>
                <a:spcPct val="150000"/>
              </a:lnSpc>
            </a:pPr>
            <a:r>
              <a:rPr lang="en-US" sz="3200" b="1" dirty="0">
                <a:latin typeface="Roboto Medium" pitchFamily="34" charset="0"/>
                <a:ea typeface="Roboto Medium" pitchFamily="34" charset="-122"/>
                <a:cs typeface="Roboto Medium" pitchFamily="34" charset="-120"/>
              </a:rPr>
              <a:t>Key Insights from Cleaned Dataset</a:t>
            </a:r>
            <a:endParaRPr lang="en-US" sz="3200" b="1" dirty="0"/>
          </a:p>
          <a:p>
            <a:pPr marL="0" indent="0">
              <a:lnSpc>
                <a:spcPct val="150000"/>
              </a:lnSpc>
              <a:buNone/>
            </a:pPr>
            <a:endParaRPr lang="en-US" sz="3100" dirty="0"/>
          </a:p>
        </p:txBody>
      </p:sp>
      <p:sp>
        <p:nvSpPr>
          <p:cNvPr id="3" name="Text 1"/>
          <p:cNvSpPr/>
          <p:nvPr/>
        </p:nvSpPr>
        <p:spPr>
          <a:xfrm>
            <a:off x="555784" y="1351478"/>
            <a:ext cx="6727885" cy="780690"/>
          </a:xfrm>
          <a:prstGeom prst="rect">
            <a:avLst/>
          </a:prstGeom>
          <a:noFill/>
          <a:ln/>
        </p:spPr>
        <p:txBody>
          <a:bodyPr wrap="none" lIns="0" tIns="0" rIns="0" bIns="0" rtlCol="0" anchor="t"/>
          <a:lstStyle/>
          <a:p>
            <a:pPr>
              <a:lnSpc>
                <a:spcPts val="2000"/>
              </a:lnSpc>
              <a:buSzPct val="100000"/>
            </a:pPr>
            <a:endParaRPr lang="en-US" sz="3600" dirty="0"/>
          </a:p>
        </p:txBody>
      </p:sp>
      <p:pic>
        <p:nvPicPr>
          <p:cNvPr id="4" name="Image 0" descr="preencoded.png"/>
          <p:cNvPicPr>
            <a:picLocks noChangeAspect="1"/>
          </p:cNvPicPr>
          <p:nvPr/>
        </p:nvPicPr>
        <p:blipFill>
          <a:blip r:embed="rId3"/>
          <a:stretch>
            <a:fillRect/>
          </a:stretch>
        </p:blipFill>
        <p:spPr>
          <a:xfrm>
            <a:off x="555785" y="2132168"/>
            <a:ext cx="7346731" cy="5309156"/>
          </a:xfrm>
          <a:prstGeom prst="rect">
            <a:avLst/>
          </a:prstGeom>
        </p:spPr>
      </p:pic>
      <p:sp>
        <p:nvSpPr>
          <p:cNvPr id="5" name="Text 2"/>
          <p:cNvSpPr/>
          <p:nvPr/>
        </p:nvSpPr>
        <p:spPr>
          <a:xfrm>
            <a:off x="555785" y="1844566"/>
            <a:ext cx="6727884" cy="5847348"/>
          </a:xfrm>
          <a:prstGeom prst="rect">
            <a:avLst/>
          </a:prstGeom>
          <a:noFill/>
          <a:ln/>
        </p:spPr>
        <p:txBody>
          <a:bodyPr wrap="square" lIns="0" tIns="0" rIns="0" bIns="0" rtlCol="0" anchor="t"/>
          <a:lstStyle/>
          <a:p>
            <a:pPr marL="342900" indent="-342900">
              <a:lnSpc>
                <a:spcPts val="2000"/>
              </a:lnSpc>
              <a:buSzPct val="100000"/>
              <a:buChar char="•"/>
            </a:pPr>
            <a:endParaRPr lang="en-US" sz="1250" dirty="0"/>
          </a:p>
        </p:txBody>
      </p:sp>
      <p:sp>
        <p:nvSpPr>
          <p:cNvPr id="8" name="Rectangle 3"/>
          <p:cNvSpPr>
            <a:spLocks noChangeArrowheads="1"/>
          </p:cNvSpPr>
          <p:nvPr/>
        </p:nvSpPr>
        <p:spPr bwMode="auto">
          <a:xfrm>
            <a:off x="8403020" y="2333367"/>
            <a:ext cx="570711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Remove duplicate records and handle missing values.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Convert categorical data (e.g., gender, disease) into standardized formats.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smtClean="0">
                <a:ln>
                  <a:noFill/>
                </a:ln>
                <a:solidFill>
                  <a:schemeClr val="tx1"/>
                </a:solidFill>
                <a:effectLst/>
                <a:latin typeface="Arial" panose="020B0604020202020204" pitchFamily="34" charset="0"/>
              </a:rPr>
              <a:t>Ensure date fields are in proper format for duration calculations.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9124" y="616506"/>
            <a:ext cx="4351258" cy="543878"/>
          </a:xfrm>
          <a:prstGeom prst="rect">
            <a:avLst/>
          </a:prstGeom>
          <a:noFill/>
          <a:ln/>
        </p:spPr>
        <p:txBody>
          <a:bodyPr wrap="none" lIns="0" tIns="0" rIns="0" bIns="0" rtlCol="0" anchor="t"/>
          <a:lstStyle/>
          <a:p>
            <a:pPr marL="0" indent="0">
              <a:lnSpc>
                <a:spcPts val="4250"/>
              </a:lnSpc>
              <a:buNone/>
            </a:pPr>
            <a:endParaRPr lang="en-US" sz="3400" dirty="0"/>
          </a:p>
        </p:txBody>
      </p:sp>
      <p:sp>
        <p:nvSpPr>
          <p:cNvPr id="3" name="Text 1"/>
          <p:cNvSpPr/>
          <p:nvPr/>
        </p:nvSpPr>
        <p:spPr>
          <a:xfrm>
            <a:off x="924434" y="550651"/>
            <a:ext cx="13412152" cy="755093"/>
          </a:xfrm>
          <a:prstGeom prst="rect">
            <a:avLst/>
          </a:prstGeom>
          <a:noFill/>
          <a:ln/>
        </p:spPr>
        <p:txBody>
          <a:bodyPr wrap="none" lIns="0" tIns="0" rIns="0" bIns="0" rtlCol="0" anchor="t"/>
          <a:lstStyle/>
          <a:p>
            <a:pPr>
              <a:lnSpc>
                <a:spcPct val="150000"/>
              </a:lnSpc>
              <a:buSzPct val="100000"/>
            </a:pPr>
            <a:r>
              <a:rPr lang="en-US" sz="3600" b="1" dirty="0"/>
              <a:t>Key Insights from EDA</a:t>
            </a:r>
            <a:endParaRPr lang="en-US" sz="3600" b="1" dirty="0"/>
          </a:p>
        </p:txBody>
      </p:sp>
      <p:sp>
        <p:nvSpPr>
          <p:cNvPr id="5" name="Text 2"/>
          <p:cNvSpPr/>
          <p:nvPr/>
        </p:nvSpPr>
        <p:spPr>
          <a:xfrm>
            <a:off x="11270933" y="2139196"/>
            <a:ext cx="2757845" cy="278487"/>
          </a:xfrm>
          <a:prstGeom prst="rect">
            <a:avLst/>
          </a:prstGeom>
          <a:noFill/>
          <a:ln/>
        </p:spPr>
        <p:txBody>
          <a:bodyPr wrap="none" lIns="0" tIns="0" rIns="0" bIns="0" rtlCol="0" anchor="t"/>
          <a:lstStyle/>
          <a:p>
            <a:pPr marL="0" indent="0">
              <a:lnSpc>
                <a:spcPts val="2150"/>
              </a:lnSpc>
              <a:buNone/>
            </a:pPr>
            <a:endParaRPr lang="en-US" sz="1350" dirty="0"/>
          </a:p>
        </p:txBody>
      </p:sp>
      <p:sp>
        <p:nvSpPr>
          <p:cNvPr id="6" name="Text 3"/>
          <p:cNvSpPr/>
          <p:nvPr/>
        </p:nvSpPr>
        <p:spPr>
          <a:xfrm>
            <a:off x="924434" y="1574833"/>
            <a:ext cx="5350242" cy="450533"/>
          </a:xfrm>
          <a:prstGeom prst="rect">
            <a:avLst/>
          </a:prstGeom>
          <a:noFill/>
          <a:ln/>
        </p:spPr>
        <p:txBody>
          <a:bodyPr wrap="none" lIns="0" tIns="0" rIns="0" bIns="0" rtlCol="0" anchor="t"/>
          <a:lstStyle/>
          <a:p>
            <a:pPr>
              <a:lnSpc>
                <a:spcPts val="2150"/>
              </a:lnSpc>
              <a:buSzPct val="100000"/>
            </a:pPr>
            <a:r>
              <a:rPr lang="en-US" sz="2400" b="1" dirty="0"/>
              <a:t>Patient Demographics (EDA)</a:t>
            </a:r>
            <a:endParaRPr lang="en-US" sz="2400" b="1" dirty="0"/>
          </a:p>
        </p:txBody>
      </p:sp>
      <p:sp>
        <p:nvSpPr>
          <p:cNvPr id="7" name="Rectangle 1"/>
          <p:cNvSpPr>
            <a:spLocks noChangeArrowheads="1"/>
          </p:cNvSpPr>
          <p:nvPr/>
        </p:nvSpPr>
        <p:spPr bwMode="auto">
          <a:xfrm>
            <a:off x="908082" y="1617464"/>
            <a:ext cx="7621063"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rPr>
              <a:t>The </a:t>
            </a:r>
            <a:r>
              <a:rPr kumimoji="0" lang="en-US" altLang="en-US" sz="2000" b="1" i="0" u="none" strike="noStrike" cap="none" normalizeH="0" baseline="0" dirty="0" smtClean="0">
                <a:ln>
                  <a:noFill/>
                </a:ln>
                <a:solidFill>
                  <a:schemeClr val="tx1"/>
                </a:solidFill>
                <a:effectLst/>
              </a:rPr>
              <a:t>age distribution</a:t>
            </a:r>
            <a:r>
              <a:rPr kumimoji="0" lang="en-US" altLang="en-US" sz="2000" b="0" i="0" u="none" strike="noStrike" cap="none" normalizeH="0" baseline="0" dirty="0" smtClean="0">
                <a:ln>
                  <a:noFill/>
                </a:ln>
                <a:solidFill>
                  <a:schemeClr val="tx1"/>
                </a:solidFill>
                <a:effectLst/>
              </a:rPr>
              <a:t> helps understand which age groups are most affected.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rPr>
              <a:t>The </a:t>
            </a:r>
            <a:r>
              <a:rPr kumimoji="0" lang="en-US" altLang="en-US" sz="2000" b="1" i="0" u="none" strike="noStrike" cap="none" normalizeH="0" baseline="0" dirty="0" smtClean="0">
                <a:ln>
                  <a:noFill/>
                </a:ln>
                <a:solidFill>
                  <a:schemeClr val="tx1"/>
                </a:solidFill>
                <a:effectLst/>
              </a:rPr>
              <a:t>gender distribution</a:t>
            </a:r>
            <a:r>
              <a:rPr kumimoji="0" lang="en-US" altLang="en-US" sz="2000" b="0" i="0" u="none" strike="noStrike" cap="none" normalizeH="0" baseline="0" dirty="0" smtClean="0">
                <a:ln>
                  <a:noFill/>
                </a:ln>
                <a:solidFill>
                  <a:schemeClr val="tx1"/>
                </a:solidFill>
                <a:effectLst/>
              </a:rPr>
              <a:t> identifies if certain diseases are more common in men or women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075" y="3217903"/>
            <a:ext cx="8198070" cy="4775214"/>
          </a:xfrm>
          <a:prstGeom prst="rect">
            <a:avLst/>
          </a:prstGeom>
        </p:spPr>
      </p:pic>
      <p:sp>
        <p:nvSpPr>
          <p:cNvPr id="10" name="Rectangle 9"/>
          <p:cNvSpPr/>
          <p:nvPr/>
        </p:nvSpPr>
        <p:spPr>
          <a:xfrm>
            <a:off x="8064443" y="4820680"/>
            <a:ext cx="6272143" cy="1569660"/>
          </a:xfrm>
          <a:prstGeom prst="rect">
            <a:avLst/>
          </a:prstGeom>
        </p:spPr>
        <p:txBody>
          <a:bodyPr wrap="square">
            <a:spAutoFit/>
          </a:bodyPr>
          <a:lstStyle/>
          <a:p>
            <a:pPr marL="457200" lvl="0" indent="-457200" eaLnBrk="0" fontAlgn="base" hangingPunct="0">
              <a:spcBef>
                <a:spcPct val="0"/>
              </a:spcBef>
              <a:spcAft>
                <a:spcPct val="0"/>
              </a:spcAft>
              <a:buFont typeface="Arial" panose="020B0604020202020204" pitchFamily="34" charset="0"/>
              <a:buChar char="•"/>
            </a:pPr>
            <a:r>
              <a:rPr lang="en-US" altLang="en-US" sz="2400" dirty="0"/>
              <a:t>The patients' ages range from </a:t>
            </a:r>
            <a:r>
              <a:rPr lang="en-US" altLang="en-US" sz="2400" b="1" dirty="0"/>
              <a:t>1 to 100 years</a:t>
            </a:r>
            <a:r>
              <a:rPr lang="en-US" altLang="en-US" sz="2400" dirty="0"/>
              <a:t>.</a:t>
            </a:r>
          </a:p>
          <a:p>
            <a:pPr marL="457200" lvl="0" indent="-457200" eaLnBrk="0" fontAlgn="base" hangingPunct="0">
              <a:spcBef>
                <a:spcPct val="0"/>
              </a:spcBef>
              <a:spcAft>
                <a:spcPct val="0"/>
              </a:spcAft>
              <a:buFont typeface="Arial" panose="020B0604020202020204" pitchFamily="34" charset="0"/>
              <a:buChar char="•"/>
            </a:pPr>
            <a:r>
              <a:rPr lang="en-US" altLang="en-US" sz="2400" dirty="0"/>
              <a:t>The </a:t>
            </a:r>
            <a:r>
              <a:rPr lang="en-US" altLang="en-US" sz="2400" b="1" dirty="0"/>
              <a:t>average age</a:t>
            </a:r>
            <a:r>
              <a:rPr lang="en-US" altLang="en-US" sz="2400" dirty="0"/>
              <a:t> is </a:t>
            </a:r>
            <a:r>
              <a:rPr lang="en-US" altLang="en-US" sz="2400" b="1" dirty="0"/>
              <a:t>50.4 years</a:t>
            </a:r>
            <a:r>
              <a:rPr lang="en-US" altLang="en-US" sz="2400" dirty="0"/>
              <a:t>.</a:t>
            </a:r>
          </a:p>
          <a:p>
            <a:pPr marL="457200" lvl="0" indent="-457200" eaLnBrk="0" fontAlgn="base" hangingPunct="0">
              <a:spcBef>
                <a:spcPct val="0"/>
              </a:spcBef>
              <a:spcAft>
                <a:spcPct val="0"/>
              </a:spcAft>
              <a:buFont typeface="Arial" panose="020B0604020202020204" pitchFamily="34" charset="0"/>
              <a:buChar char="•"/>
            </a:pPr>
            <a:r>
              <a:rPr lang="en-US" altLang="en-US" sz="2400" dirty="0"/>
              <a:t>Most patients fall between </a:t>
            </a:r>
            <a:r>
              <a:rPr lang="en-US" altLang="en-US" sz="2400" b="1" dirty="0"/>
              <a:t>26 to 74 years old</a:t>
            </a:r>
            <a:r>
              <a:rPr lang="en-US" altLang="en-US" sz="2400" dirty="0"/>
              <a:t> (middle 50% of data).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2056" y="1603618"/>
            <a:ext cx="10357944" cy="830997"/>
          </a:xfrm>
          <a:prstGeom prst="rect">
            <a:avLst/>
          </a:prstGeom>
        </p:spPr>
        <p:txBody>
          <a:bodyPr wrap="square">
            <a:spAutoFit/>
          </a:bodyPr>
          <a:lstStyle/>
          <a:p>
            <a:pPr>
              <a:buFont typeface="Arial" panose="020B0604020202020204" pitchFamily="34" charset="0"/>
              <a:buChar char="•"/>
            </a:pPr>
            <a:r>
              <a:rPr lang="en-US" sz="2400" dirty="0" smtClean="0"/>
              <a:t>Helps </a:t>
            </a:r>
            <a:r>
              <a:rPr lang="en-US" sz="2400" dirty="0"/>
              <a:t>understand which diseases are </a:t>
            </a:r>
            <a:r>
              <a:rPr lang="en-US" sz="2400" b="1" dirty="0"/>
              <a:t>more frequent in specific age groups</a:t>
            </a:r>
            <a:r>
              <a:rPr lang="en-US" sz="2400" dirty="0"/>
              <a:t>.</a:t>
            </a:r>
          </a:p>
          <a:p>
            <a:pPr>
              <a:buFont typeface="Arial" panose="020B0604020202020204" pitchFamily="34" charset="0"/>
              <a:buChar char="•"/>
            </a:pPr>
            <a:r>
              <a:rPr lang="en-US" sz="2400" dirty="0"/>
              <a:t>Identifies </a:t>
            </a:r>
            <a:r>
              <a:rPr lang="en-US" sz="2400" b="1" dirty="0"/>
              <a:t>gender-based trends</a:t>
            </a:r>
            <a:r>
              <a:rPr lang="en-US" sz="2400" dirty="0"/>
              <a:t> for diseases</a:t>
            </a:r>
          </a:p>
        </p:txBody>
      </p:sp>
      <p:sp>
        <p:nvSpPr>
          <p:cNvPr id="3" name="Rectangle 2"/>
          <p:cNvSpPr/>
          <p:nvPr/>
        </p:nvSpPr>
        <p:spPr>
          <a:xfrm>
            <a:off x="1190025" y="777030"/>
            <a:ext cx="3530325" cy="584775"/>
          </a:xfrm>
          <a:prstGeom prst="rect">
            <a:avLst/>
          </a:prstGeom>
        </p:spPr>
        <p:txBody>
          <a:bodyPr wrap="none">
            <a:spAutoFit/>
          </a:bodyPr>
          <a:lstStyle/>
          <a:p>
            <a:r>
              <a:rPr lang="en-US" altLang="en-US" sz="3200" b="1" dirty="0" smtClean="0"/>
              <a:t>Gender </a:t>
            </a:r>
            <a:r>
              <a:rPr lang="en-US" altLang="en-US" sz="3200" b="1" dirty="0"/>
              <a:t>distribution</a:t>
            </a:r>
            <a:endParaRPr lang="en-US" sz="3200" dirty="0"/>
          </a:p>
        </p:txBody>
      </p:sp>
      <p:sp>
        <p:nvSpPr>
          <p:cNvPr id="4" name="Rectangle 3"/>
          <p:cNvSpPr/>
          <p:nvPr/>
        </p:nvSpPr>
        <p:spPr>
          <a:xfrm>
            <a:off x="8229599" y="4381737"/>
            <a:ext cx="3626069" cy="1200329"/>
          </a:xfrm>
          <a:prstGeom prst="rect">
            <a:avLst/>
          </a:prstGeom>
        </p:spPr>
        <p:txBody>
          <a:bodyPr wrap="square">
            <a:spAutoFit/>
          </a:bodyPr>
          <a:lstStyle/>
          <a:p>
            <a:pPr>
              <a:buFont typeface="Arial" panose="020B0604020202020204" pitchFamily="34" charset="0"/>
              <a:buChar char="•"/>
            </a:pPr>
            <a:r>
              <a:rPr lang="en-US" sz="2400" b="1" dirty="0" smtClean="0"/>
              <a:t>Female </a:t>
            </a:r>
            <a:r>
              <a:rPr lang="en-US" sz="2400" b="1" dirty="0"/>
              <a:t>patients:</a:t>
            </a:r>
            <a:r>
              <a:rPr lang="en-US" sz="2400" dirty="0"/>
              <a:t> 101 (50.5%)</a:t>
            </a:r>
          </a:p>
          <a:p>
            <a:pPr>
              <a:buFont typeface="Arial" panose="020B0604020202020204" pitchFamily="34" charset="0"/>
              <a:buChar char="•"/>
            </a:pPr>
            <a:r>
              <a:rPr lang="en-US" sz="2400" b="1" dirty="0"/>
              <a:t>Male patients:</a:t>
            </a:r>
            <a:r>
              <a:rPr lang="en-US" sz="2400" dirty="0"/>
              <a:t> 99 (49.5%)</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024" y="2822022"/>
            <a:ext cx="7039575" cy="4572009"/>
          </a:xfrm>
          <a:prstGeom prst="rect">
            <a:avLst/>
          </a:prstGeom>
        </p:spPr>
      </p:pic>
    </p:spTree>
    <p:extLst>
      <p:ext uri="{BB962C8B-B14F-4D97-AF65-F5344CB8AC3E}">
        <p14:creationId xmlns:p14="http://schemas.microsoft.com/office/powerpoint/2010/main" val="1676808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6980" y="1013514"/>
            <a:ext cx="8835496" cy="584775"/>
          </a:xfrm>
          <a:prstGeom prst="rect">
            <a:avLst/>
          </a:prstGeom>
        </p:spPr>
        <p:txBody>
          <a:bodyPr wrap="none">
            <a:spAutoFit/>
          </a:bodyPr>
          <a:lstStyle/>
          <a:p>
            <a:r>
              <a:rPr lang="en-US" sz="3200" b="1" dirty="0"/>
              <a:t>Identify Common Diseases by Age Group &amp; Gender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22" y="1997702"/>
            <a:ext cx="5849780" cy="46711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223" y="1997702"/>
            <a:ext cx="7505832" cy="4671112"/>
          </a:xfrm>
          <a:prstGeom prst="rect">
            <a:avLst/>
          </a:prstGeom>
        </p:spPr>
      </p:pic>
    </p:spTree>
    <p:extLst>
      <p:ext uri="{BB962C8B-B14F-4D97-AF65-F5344CB8AC3E}">
        <p14:creationId xmlns:p14="http://schemas.microsoft.com/office/powerpoint/2010/main" val="2354866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675</Words>
  <Application>Microsoft Office PowerPoint</Application>
  <PresentationFormat>Custom</PresentationFormat>
  <Paragraphs>76</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Unbounded Bold</vt:lpstr>
      <vt:lpstr>Open Sans</vt:lpstr>
      <vt:lpstr>Roboto</vt:lpstr>
      <vt:lpstr>Arial</vt:lpstr>
      <vt:lpstr>Roboto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12</cp:revision>
  <dcterms:created xsi:type="dcterms:W3CDTF">2025-02-03T11:14:20Z</dcterms:created>
  <dcterms:modified xsi:type="dcterms:W3CDTF">2025-02-10T12:35:10Z</dcterms:modified>
</cp:coreProperties>
</file>